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notesMasterIdLst>
    <p:notesMasterId r:id="rId13"/>
  </p:notesMasterIdLst>
  <p:sldIdLst>
    <p:sldId id="292" r:id="rId2"/>
    <p:sldId id="288" r:id="rId3"/>
    <p:sldId id="301" r:id="rId4"/>
    <p:sldId id="311" r:id="rId5"/>
    <p:sldId id="303" r:id="rId6"/>
    <p:sldId id="305" r:id="rId7"/>
    <p:sldId id="306" r:id="rId8"/>
    <p:sldId id="307" r:id="rId9"/>
    <p:sldId id="308" r:id="rId10"/>
    <p:sldId id="302" r:id="rId11"/>
    <p:sldId id="31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06BA"/>
    <a:srgbClr val="F8A6EC"/>
    <a:srgbClr val="F91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6462" autoAdjust="0"/>
  </p:normalViewPr>
  <p:slideViewPr>
    <p:cSldViewPr>
      <p:cViewPr varScale="1">
        <p:scale>
          <a:sx n="71" d="100"/>
          <a:sy n="71" d="100"/>
        </p:scale>
        <p:origin x="1949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2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087C1-B6DE-42A1-9325-45EEDD75247D}" type="datetimeFigureOut">
              <a:rPr lang="en-US" smtClean="0"/>
              <a:pPr/>
              <a:t>5/26/2023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6D005-EA6B-4B29-BD7D-92AAFE7873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7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9663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942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9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355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375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88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606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686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245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980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71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661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158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0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588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206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4662-10A4-4AC1-B114-3AA3F938F896}" type="datetimeFigureOut">
              <a:rPr lang="bg-BG" smtClean="0"/>
              <a:pPr/>
              <a:t>26.5.2023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91B58FE-9977-4CA2-A9F3-19BCADBCD3C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9393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34FDEE4-E251-444F-8086-25232A83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557636"/>
            <a:ext cx="6696744" cy="600221"/>
          </a:xfrm>
        </p:spPr>
        <p:txBody>
          <a:bodyPr>
            <a:noAutofit/>
          </a:bodyPr>
          <a:lstStyle/>
          <a:p>
            <a:pPr algn="ctr"/>
            <a:r>
              <a:rPr lang="bg-BG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НАЦИОНАЛНА ПРОФЕСИОНАЛНА ГИМНАЗИЯ ПО КОМПЮТЪРНИ ТЕХНОЛОГИИ И СИСТЕМИ – гр. ПРАВЕЦ ПРИ ТУ – СОФИЯ</a:t>
            </a:r>
            <a:endParaRPr lang="bg-BG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C98002A-5CEA-41C2-BAA6-CDC5A254B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49" y="1628800"/>
            <a:ext cx="7812359" cy="4752487"/>
          </a:xfrm>
        </p:spPr>
        <p:txBody>
          <a:bodyPr>
            <a:normAutofit fontScale="925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SimSun"/>
                <a:cs typeface="Times New Roman"/>
              </a:rPr>
              <a:t> </a:t>
            </a:r>
            <a:r>
              <a:rPr kumimoji="0" lang="bg-BG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SimSun"/>
                <a:cs typeface="Times New Roman"/>
              </a:rPr>
              <a:t>ДИПЛОМНА РАБОТА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 ЗА ПРИДОБИВАНЕ НА ТРЕТА СТЕПЕН НА  ПРОФЕСИОНАЛНА КВАЛИФИКАЦИЯ – ЧАСТ ПО ТЕОРИЯ НА ПРОФЕСИЯТА </a:t>
            </a:r>
            <a:endParaRPr kumimoji="0" lang="bg-BG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SimSun"/>
              <a:cs typeface="Times New Roman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Times New Roman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SimSun"/>
                <a:cs typeface="Times New Roman"/>
              </a:rPr>
              <a:t> </a:t>
            </a:r>
            <a:r>
              <a:rPr kumimoji="0" lang="bg-BG" sz="2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/>
                <a:ea typeface="SimSun"/>
                <a:cs typeface="Times New Roman"/>
              </a:rPr>
              <a:t>ТЕМА: „</a:t>
            </a:r>
            <a:r>
              <a:rPr lang="bg-BG" sz="2600" b="1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ОНЛАЙН МАГАЗИН ЗА СЛАДКИШИ“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800" b="1" i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bg-BG" sz="240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Дипломант</a:t>
            </a:r>
            <a:r>
              <a:rPr kumimoji="0" lang="en-US" sz="240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:</a:t>
            </a:r>
            <a:r>
              <a:rPr kumimoji="0" lang="bg-BG" sz="240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Христо Кирилов Захов</a:t>
            </a:r>
          </a:p>
          <a:p>
            <a:pPr marL="0" marR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bg-BG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урсов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номер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bg-BG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18527</a:t>
            </a:r>
            <a:endParaRPr lang="bg-BG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Специалност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bg-BG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код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4810201 </a:t>
            </a:r>
            <a:r>
              <a:rPr lang="bg-BG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„Системно програмиране“</a:t>
            </a:r>
            <a:endParaRPr kumimoji="0" lang="bg-BG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C01969D2-944D-4081-ADDA-D51A1E70A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822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4168" y="4724232"/>
            <a:ext cx="2857524" cy="1446849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AC0667E3-AA32-D0DF-55B8-0FD5C153C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48" y="476712"/>
            <a:ext cx="1041708" cy="87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6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B38AC66-C6FA-3C07-C953-9B19DAD4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1" y="428412"/>
            <a:ext cx="7058745" cy="864096"/>
          </a:xfrm>
        </p:spPr>
        <p:txBody>
          <a:bodyPr>
            <a:normAutofit fontScale="90000"/>
          </a:bodyPr>
          <a:lstStyle/>
          <a:p>
            <a:pPr algn="ctr"/>
            <a:r>
              <a:rPr lang="ru-RU"/>
              <a:t>Проектиране на база данни</a:t>
            </a:r>
            <a:br>
              <a:rPr lang="ru-RU"/>
            </a:br>
            <a:endParaRPr lang="en-US"/>
          </a:p>
        </p:txBody>
      </p:sp>
      <p:pic>
        <p:nvPicPr>
          <p:cNvPr id="4" name="Контейнер за съдържание 3">
            <a:extLst>
              <a:ext uri="{FF2B5EF4-FFF2-40B4-BE49-F238E27FC236}">
                <a16:creationId xmlns:a16="http://schemas.microsoft.com/office/drawing/2014/main" id="{484E3964-CD4F-A502-CB1D-8523371F1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044" y="1268760"/>
            <a:ext cx="6659760" cy="4919141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680990F6-6DAE-F524-8EF2-0BBD8EF38AAF}"/>
              </a:ext>
            </a:extLst>
          </p:cNvPr>
          <p:cNvSpPr txBox="1"/>
          <p:nvPr/>
        </p:nvSpPr>
        <p:spPr>
          <a:xfrm>
            <a:off x="3059832" y="6300028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ER </a:t>
            </a:r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диаграма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1DB37F4-8072-C3DE-A814-6714F72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bg-BG"/>
              <a:t>Заключение</a:t>
            </a:r>
            <a:br>
              <a:rPr lang="bg-BG"/>
            </a:br>
            <a:br>
              <a:rPr lang="bg-BG"/>
            </a:b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5001227-1D1B-019B-C111-D22C94F2D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58" y="1628800"/>
            <a:ext cx="6347714" cy="388077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/>
              <a:t>Един професионално изграден уебсайт може да повлияе за успеха на даден бизнес. </a:t>
            </a:r>
            <a:endParaRPr lang="en-US"/>
          </a:p>
          <a:p>
            <a:pPr algn="just"/>
            <a:r>
              <a:rPr lang="ru-RU"/>
              <a:t>Той ще въздейства на клиентите, ако е богат на текстова и графична информация за услугите и продуктите на фирмата, и ще повиши доверието към нея.</a:t>
            </a:r>
          </a:p>
          <a:p>
            <a:pPr algn="just"/>
            <a:r>
              <a:rPr lang="ru-RU"/>
              <a:t>Всяка съвременна организация трябва да бъде лесно намирана както във физическия, така и във виртуалния свят. Затова е необходимо да се обърне голямо внимание на представянето на фирмата в Интернет пространството. </a:t>
            </a:r>
            <a:endParaRPr lang="en-US"/>
          </a:p>
          <a:p>
            <a:pPr algn="just"/>
            <a:r>
              <a:rPr lang="ru-RU"/>
              <a:t>Клиентите избират фирми, които имат богат на информация сайт в Интернет.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7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лавие 6">
            <a:extLst>
              <a:ext uri="{FF2B5EF4-FFF2-40B4-BE49-F238E27FC236}">
                <a16:creationId xmlns:a16="http://schemas.microsoft.com/office/drawing/2014/main" id="{C4169EA5-9E67-D4EC-B158-C0741EB9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31" y="1628800"/>
            <a:ext cx="7416824" cy="4320480"/>
          </a:xfrm>
        </p:spPr>
        <p:txBody>
          <a:bodyPr>
            <a:normAutofit fontScale="90000"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bg-BG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днешно време все повече фирми на пазара се насочват към електронната търговия, използвайки новите технологии и Интернет. </a:t>
            </a:r>
            <a:br>
              <a:rPr lang="bg-BG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bg-BG" sz="2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Целта</a:t>
            </a:r>
            <a:r>
              <a:rPr lang="bg-BG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дипломната работа е да се разработи уебсайт 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Delight</a:t>
            </a:r>
            <a:r>
              <a:rPr lang="bg-BG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през който да минават част от продажбите на  компания за производство на торти и да се рекламират нейните продукти, за да има повече печалби. </a:t>
            </a:r>
            <a:b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Очакваните</a:t>
            </a:r>
            <a:r>
              <a:rPr lang="ru-RU" sz="2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резултати</a:t>
            </a:r>
            <a:r>
              <a:rPr lang="ru-RU" sz="2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са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 да се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разрастне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бизнесът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 виртуален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път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чрез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използването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уебсайта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b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фирмата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  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намали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разходите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си за реклама и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продажба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b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потребителите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имат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по-голям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избор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повече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информация за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продуктите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различни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начини на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плащане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b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по-бърза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доставка по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куриерски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фирми</a:t>
            </a: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bg-BG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2385E722-6ACF-6097-BCE9-9ACE0CCE13EE}"/>
              </a:ext>
            </a:extLst>
          </p:cNvPr>
          <p:cNvSpPr txBox="1"/>
          <p:nvPr/>
        </p:nvSpPr>
        <p:spPr>
          <a:xfrm>
            <a:off x="3465054" y="476672"/>
            <a:ext cx="120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bg-BG" sz="3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Увод</a:t>
            </a:r>
            <a:endParaRPr lang="en-US" sz="36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501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88F622B-3528-C10C-8735-B9BECE8A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91" y="594678"/>
            <a:ext cx="6347713" cy="1320800"/>
          </a:xfrm>
        </p:spPr>
        <p:txBody>
          <a:bodyPr/>
          <a:lstStyle/>
          <a:p>
            <a:pPr algn="ctr"/>
            <a:r>
              <a:rPr lang="bg-BG"/>
              <a:t>Използвани технологии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3E474DE-9C1B-801C-A1A0-BF7E7BC58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79" y="1772816"/>
            <a:ext cx="6698706" cy="3880773"/>
          </a:xfrm>
        </p:spPr>
        <p:txBody>
          <a:bodyPr/>
          <a:lstStyle/>
          <a:p>
            <a:pPr algn="just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Проектът е разработен със съвременни технологии, а именно PHP, JavaScript, CSS, HTML, MySQL, Ajax и Bootstrap. В него има всички налични функции, за да работи един такъв уеб магазин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F1CCF5EB-F3DD-B0C4-FDD1-FF08C332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79" y="4665951"/>
            <a:ext cx="993734" cy="987638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A3EE3F25-2CBE-387E-A5DB-C7A53432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18" y="3406463"/>
            <a:ext cx="1097375" cy="1097375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B71FA0DD-80B9-BD9E-A8F4-27399D678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356" y="4754786"/>
            <a:ext cx="1207113" cy="823031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E27319CD-AFDE-778D-4B05-23F46E2F0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113" y="3406463"/>
            <a:ext cx="1060796" cy="1060796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E39EFC42-69AA-C0F9-B76D-65A82F30F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192" y="4665951"/>
            <a:ext cx="890093" cy="89009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091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BD2A36C-76F4-E0E3-3457-1994EA71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/>
              <a:t>Среди за разработка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5E99619-3E52-0372-55AC-C886BFE6B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9592" y="2018652"/>
            <a:ext cx="5524474" cy="1944216"/>
          </a:xfrm>
        </p:spPr>
        <p:txBody>
          <a:bodyPr/>
          <a:lstStyle/>
          <a:p>
            <a:pPr marL="0" indent="0">
              <a:buNone/>
            </a:pPr>
            <a:r>
              <a:rPr lang="bg-BG"/>
              <a:t>Сайтът е разработен на три среди за разработка. </a:t>
            </a:r>
          </a:p>
          <a:p>
            <a:pPr marL="0" indent="0">
              <a:buNone/>
            </a:pPr>
            <a:r>
              <a:rPr lang="bg-BG"/>
              <a:t>	- </a:t>
            </a:r>
            <a:r>
              <a:rPr lang="en-US"/>
              <a:t>Visual Studio Code</a:t>
            </a:r>
          </a:p>
          <a:p>
            <a:pPr marL="0" indent="0">
              <a:buNone/>
            </a:pPr>
            <a:r>
              <a:rPr lang="en-US"/>
              <a:t>	- MySQL Workbench</a:t>
            </a:r>
          </a:p>
          <a:p>
            <a:pPr marL="0" indent="0">
              <a:buNone/>
            </a:pPr>
            <a:r>
              <a:rPr lang="en-US"/>
              <a:t>	- Xampp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31F8367A-667E-955C-0BB6-7B29B6F3A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280" y="4247610"/>
            <a:ext cx="1440160" cy="145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B92AD400-7828-A005-1C2F-B486FEB9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221088"/>
            <a:ext cx="1440160" cy="1440160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AF55396C-FAC5-822E-234A-526026030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452" y="4247610"/>
            <a:ext cx="1440160" cy="14401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754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CECFB0-3DCD-979F-7915-ED366B19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333729"/>
            <a:ext cx="7130753" cy="802889"/>
          </a:xfrm>
        </p:spPr>
        <p:txBody>
          <a:bodyPr/>
          <a:lstStyle/>
          <a:p>
            <a:pPr algn="ctr"/>
            <a:r>
              <a:rPr lang="bg-BG"/>
              <a:t>Уебсайт </a:t>
            </a:r>
            <a:r>
              <a:rPr lang="en-US"/>
              <a:t>Delight</a:t>
            </a:r>
          </a:p>
        </p:txBody>
      </p:sp>
      <p:pic>
        <p:nvPicPr>
          <p:cNvPr id="4" name="Контейнер за съдържание 3">
            <a:extLst>
              <a:ext uri="{FF2B5EF4-FFF2-40B4-BE49-F238E27FC236}">
                <a16:creationId xmlns:a16="http://schemas.microsoft.com/office/drawing/2014/main" id="{383CBA35-45DC-5B45-9F48-02BE09B0D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004052"/>
            <a:ext cx="5502854" cy="2447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FEAC7EE5-064C-FE3E-1C72-2364A66B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893394"/>
            <a:ext cx="5832648" cy="2519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2DFA29CB-437B-1C7D-7AD4-C1C271305F62}"/>
              </a:ext>
            </a:extLst>
          </p:cNvPr>
          <p:cNvSpPr txBox="1"/>
          <p:nvPr/>
        </p:nvSpPr>
        <p:spPr>
          <a:xfrm>
            <a:off x="2195736" y="345106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Главна страница</a:t>
            </a:r>
            <a:endParaRPr lang="en-US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AC084F0B-A19E-B0BE-DAEF-2760749008DF}"/>
              </a:ext>
            </a:extLst>
          </p:cNvPr>
          <p:cNvSpPr txBox="1"/>
          <p:nvPr/>
        </p:nvSpPr>
        <p:spPr>
          <a:xfrm>
            <a:off x="4572000" y="634634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Страница на продукта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1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3481DBD4-A363-3EB6-980C-AA658596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26132"/>
            <a:ext cx="6232098" cy="25922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75FEA440-FE69-8264-30E5-0304C839F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48" y="4039916"/>
            <a:ext cx="6549849" cy="22694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83F0E5C3-67FF-8E80-BC14-21E38DEA3207}"/>
              </a:ext>
            </a:extLst>
          </p:cNvPr>
          <p:cNvSpPr txBox="1"/>
          <p:nvPr/>
        </p:nvSpPr>
        <p:spPr>
          <a:xfrm>
            <a:off x="2627784" y="335491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Страница за поръчване</a:t>
            </a:r>
            <a:endParaRPr lang="en-US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ACED824B-BED6-B356-74AE-16F705C9E56B}"/>
              </a:ext>
            </a:extLst>
          </p:cNvPr>
          <p:cNvSpPr txBox="1"/>
          <p:nvPr/>
        </p:nvSpPr>
        <p:spPr>
          <a:xfrm>
            <a:off x="3923928" y="6309320"/>
            <a:ext cx="299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Страница с поръчката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663AAA12-FE3D-234D-00BA-F4287DAA4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24136"/>
            <a:ext cx="6132650" cy="26642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FDFA6F1D-D0F4-A7A7-0BE1-80A90746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936768"/>
            <a:ext cx="6623698" cy="2016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460ACABC-0A6E-5E19-2417-EF69DC1ECF1D}"/>
              </a:ext>
            </a:extLst>
          </p:cNvPr>
          <p:cNvSpPr txBox="1"/>
          <p:nvPr/>
        </p:nvSpPr>
        <p:spPr>
          <a:xfrm>
            <a:off x="1619672" y="328984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Страница с информация за потребителя</a:t>
            </a:r>
            <a:endParaRPr lang="en-US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B34EA4D4-BF61-25A5-8C8A-31CCB046FE3B}"/>
              </a:ext>
            </a:extLst>
          </p:cNvPr>
          <p:cNvSpPr txBox="1"/>
          <p:nvPr/>
        </p:nvSpPr>
        <p:spPr>
          <a:xfrm>
            <a:off x="3059832" y="6021288"/>
            <a:ext cx="3816424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Страница с всички поръчки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8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B11A4004-2CE0-5DAB-18C0-0474B99A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92696"/>
            <a:ext cx="5608806" cy="219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F0695CA6-2ABC-7ECD-C921-7171E500F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538507"/>
            <a:ext cx="5730737" cy="2536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D99C0C05-D121-916B-B585-429400EB70F5}"/>
              </a:ext>
            </a:extLst>
          </p:cNvPr>
          <p:cNvSpPr txBox="1"/>
          <p:nvPr/>
        </p:nvSpPr>
        <p:spPr>
          <a:xfrm>
            <a:off x="1923012" y="2945417"/>
            <a:ext cx="2592288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Страница за влизане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03FB812C-B1E1-342E-D3BB-C2993AB99855}"/>
              </a:ext>
            </a:extLst>
          </p:cNvPr>
          <p:cNvSpPr txBox="1"/>
          <p:nvPr/>
        </p:nvSpPr>
        <p:spPr>
          <a:xfrm>
            <a:off x="4067944" y="616530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Страница за регистриране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7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A6BA0DB4-2059-7C56-8746-D90DC9439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83" y="3284984"/>
            <a:ext cx="5724640" cy="26763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0D6B9F1E-7D71-7840-F36F-F9A99EC3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46" y="365266"/>
            <a:ext cx="2847079" cy="24081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A925C125-5D07-52F7-1C38-08D5C9881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45" y="2636912"/>
            <a:ext cx="2944623" cy="36213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896AC04B-71D6-D529-3D39-F8F6B6D92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61" y="389818"/>
            <a:ext cx="5718544" cy="17679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36DE4307-C85E-12FA-6367-61CAA1D6ED18}"/>
              </a:ext>
            </a:extLst>
          </p:cNvPr>
          <p:cNvSpPr txBox="1"/>
          <p:nvPr/>
        </p:nvSpPr>
        <p:spPr>
          <a:xfrm>
            <a:off x="1254237" y="2210323"/>
            <a:ext cx="3987291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Страница на администраторския панел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9A374B0C-B5F2-F15E-C478-A909F6292E9E}"/>
              </a:ext>
            </a:extLst>
          </p:cNvPr>
          <p:cNvSpPr txBox="1"/>
          <p:nvPr/>
        </p:nvSpPr>
        <p:spPr>
          <a:xfrm>
            <a:off x="6228184" y="2815700"/>
            <a:ext cx="2520280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Страница за добавяне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BD6408AD-48E2-BC60-A542-BCA3246DD6D1}"/>
              </a:ext>
            </a:extLst>
          </p:cNvPr>
          <p:cNvSpPr txBox="1"/>
          <p:nvPr/>
        </p:nvSpPr>
        <p:spPr>
          <a:xfrm>
            <a:off x="4312746" y="6056567"/>
            <a:ext cx="3600400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Страница за всички потребители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47FA29E0-5F55-0515-0CAB-FA09CCADE746}"/>
              </a:ext>
            </a:extLst>
          </p:cNvPr>
          <p:cNvSpPr txBox="1"/>
          <p:nvPr/>
        </p:nvSpPr>
        <p:spPr>
          <a:xfrm>
            <a:off x="299726" y="625825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Страница за редактиране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5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Фасети">
  <a:themeElements>
    <a:clrScheme name="Фасети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Фасети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Фасети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1681</TotalTime>
  <Words>393</Words>
  <Application>Microsoft Office PowerPoint</Application>
  <PresentationFormat>On-screen Show (4:3)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Times</vt:lpstr>
      <vt:lpstr>Times New Roman</vt:lpstr>
      <vt:lpstr>Trebuchet MS</vt:lpstr>
      <vt:lpstr>Wingdings 3</vt:lpstr>
      <vt:lpstr>Фасети</vt:lpstr>
      <vt:lpstr>НАЦИОНАЛНА ПРОФЕСИОНАЛНА ГИМНАЗИЯ ПО КОМПЮТЪРНИ ТЕХНОЛОГИИ И СИСТЕМИ – гр. ПРАВЕЦ ПРИ ТУ – СОФИЯ</vt:lpstr>
      <vt:lpstr> В днешно време все повече фирми на пазара се насочват към електронната търговия, използвайки новите технологии и Интернет.   Целта на дипломната работа е да се разработи уебсайт Delight, през който да минават част от продажбите на  компания за производство на торти и да се рекламират нейните продукти, за да има повече печалби.   Очакваните резултати са:  - да се разрастне  бизнесът по виртуален път чрез използването на уебсайта;   - фирмата да   намали разходите си за реклама и продажба;  - потребителите да имат по-голям избор, повече информация за продуктите, различни начини на плащане;  - по-бърза доставка по куриерски фирми.   </vt:lpstr>
      <vt:lpstr>Използвани технологии</vt:lpstr>
      <vt:lpstr>Среди за разработка</vt:lpstr>
      <vt:lpstr>Уебсайт Delight</vt:lpstr>
      <vt:lpstr>PowerPoint Presentation</vt:lpstr>
      <vt:lpstr>PowerPoint Presentation</vt:lpstr>
      <vt:lpstr>PowerPoint Presentation</vt:lpstr>
      <vt:lpstr>PowerPoint Presentation</vt:lpstr>
      <vt:lpstr>Проектиране на база данни </vt:lpstr>
      <vt:lpstr>Заключение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Подлог IV клас Изд. Просвета Р. Танкова, К. Чернева, В. Иванова</dc:title>
  <dc:creator>User</dc:creator>
  <cp:lastModifiedBy>Елена Захова</cp:lastModifiedBy>
  <cp:revision>487</cp:revision>
  <dcterms:created xsi:type="dcterms:W3CDTF">2017-06-11T12:49:17Z</dcterms:created>
  <dcterms:modified xsi:type="dcterms:W3CDTF">2023-05-26T07:27:32Z</dcterms:modified>
</cp:coreProperties>
</file>